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1" r:id="rId1"/>
  </p:sldMasterIdLst>
  <p:sldIdLst>
    <p:sldId id="256" r:id="rId2"/>
    <p:sldId id="261" r:id="rId3"/>
    <p:sldId id="265" r:id="rId4"/>
    <p:sldId id="266" r:id="rId5"/>
    <p:sldId id="267" r:id="rId6"/>
    <p:sldId id="268" r:id="rId7"/>
    <p:sldId id="260" r:id="rId8"/>
    <p:sldId id="271" r:id="rId9"/>
    <p:sldId id="270" r:id="rId10"/>
    <p:sldId id="269" r:id="rId11"/>
    <p:sldId id="264" r:id="rId12"/>
    <p:sldId id="263" r:id="rId13"/>
    <p:sldId id="258" r:id="rId14"/>
    <p:sldId id="262" r:id="rId15"/>
    <p:sldId id="259" r:id="rId16"/>
    <p:sldId id="272" r:id="rId17"/>
    <p:sldId id="25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486493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49042213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288339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424220087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952997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09237315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594626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89451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97157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01378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260168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83728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133691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49458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81943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5586B75A-687E-405C-8A0B-8D00578BA2C3}" type="datetimeFigureOut">
              <a:rPr lang="en-US" smtClean="0"/>
              <a:pPr/>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558897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5/6/2017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139980135"/>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NADA Therapie:</a:t>
            </a:r>
            <a:br>
              <a:rPr lang="de-DE" dirty="0" smtClean="0"/>
            </a:br>
            <a:r>
              <a:rPr lang="de-DE" dirty="0" smtClean="0"/>
              <a:t>Eine neue Methode zur Entspannung und Steigerung der Selbstheilungskraft</a:t>
            </a:r>
            <a:endParaRPr lang="de-DE" dirty="0"/>
          </a:p>
        </p:txBody>
      </p:sp>
      <p:sp>
        <p:nvSpPr>
          <p:cNvPr id="3" name="Untertitel 2"/>
          <p:cNvSpPr>
            <a:spLocks noGrp="1"/>
          </p:cNvSpPr>
          <p:nvPr>
            <p:ph type="subTitle" idx="1"/>
          </p:nvPr>
        </p:nvSpPr>
        <p:spPr/>
        <p:txBody>
          <a:bodyPr/>
          <a:lstStyle/>
          <a:p>
            <a:r>
              <a:rPr lang="de-DE" dirty="0" err="1" smtClean="0"/>
              <a:t>Mag.a</a:t>
            </a:r>
            <a:r>
              <a:rPr lang="de-DE" dirty="0" smtClean="0"/>
              <a:t> Jasmin Haberstroh</a:t>
            </a:r>
          </a:p>
          <a:p>
            <a:r>
              <a:rPr lang="de-DE" dirty="0" smtClean="0"/>
              <a:t>Psychologin und Psychotherapeutin Gesundheitscenter </a:t>
            </a:r>
            <a:r>
              <a:rPr lang="de-DE" dirty="0" err="1" smtClean="0"/>
              <a:t>Gralla</a:t>
            </a:r>
            <a:endParaRPr lang="de-DE" dirty="0"/>
          </a:p>
        </p:txBody>
      </p:sp>
    </p:spTree>
    <p:extLst>
      <p:ext uri="{BB962C8B-B14F-4D97-AF65-F5344CB8AC3E}">
        <p14:creationId xmlns:p14="http://schemas.microsoft.com/office/powerpoint/2010/main" val="2411233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NADA-Punkte</a:t>
            </a:r>
            <a:endParaRPr lang="de-DE"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86263" y="446088"/>
            <a:ext cx="3655099" cy="5414962"/>
          </a:xfrm>
        </p:spPr>
      </p:pic>
      <p:sp>
        <p:nvSpPr>
          <p:cNvPr id="6" name="Textplatzhalter 5"/>
          <p:cNvSpPr>
            <a:spLocks noGrp="1"/>
          </p:cNvSpPr>
          <p:nvPr>
            <p:ph type="body" sz="half" idx="2"/>
          </p:nvPr>
        </p:nvSpPr>
        <p:spPr/>
        <p:txBody>
          <a:bodyPr/>
          <a:lstStyle/>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smtClean="0"/>
              <a:t>SHEN </a:t>
            </a:r>
            <a:r>
              <a:rPr lang="de-DE" dirty="0"/>
              <a:t>MEN Tor zur </a:t>
            </a:r>
            <a:r>
              <a:rPr lang="de-DE" dirty="0" smtClean="0"/>
              <a:t>Seele</a:t>
            </a:r>
            <a:endParaRPr lang="de-DE" dirty="0"/>
          </a:p>
          <a:p>
            <a:pPr marL="285750" indent="-285750">
              <a:buFont typeface="Arial" panose="020B0604020202020204" pitchFamily="34" charset="0"/>
              <a:buChar char="•"/>
            </a:pPr>
            <a:r>
              <a:rPr lang="de-DE" dirty="0" smtClean="0"/>
              <a:t>Niere</a:t>
            </a:r>
            <a:endParaRPr lang="de-DE" dirty="0"/>
          </a:p>
          <a:p>
            <a:pPr marL="285750" indent="-285750">
              <a:buFont typeface="Arial" panose="020B0604020202020204" pitchFamily="34" charset="0"/>
              <a:buChar char="•"/>
            </a:pPr>
            <a:r>
              <a:rPr lang="de-DE" dirty="0" smtClean="0"/>
              <a:t>Lunge /Herz</a:t>
            </a:r>
            <a:endParaRPr lang="de-DE" dirty="0"/>
          </a:p>
          <a:p>
            <a:pPr marL="285750" indent="-285750">
              <a:buFont typeface="Arial" panose="020B0604020202020204" pitchFamily="34" charset="0"/>
              <a:buChar char="•"/>
            </a:pPr>
            <a:endParaRPr lang="de-DE" dirty="0"/>
          </a:p>
        </p:txBody>
      </p:sp>
    </p:spTree>
    <p:extLst>
      <p:ext uri="{BB962C8B-B14F-4D97-AF65-F5344CB8AC3E}">
        <p14:creationId xmlns:p14="http://schemas.microsoft.com/office/powerpoint/2010/main" val="4281482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Methode</a:t>
            </a:r>
            <a:endParaRPr lang="de-DE" dirty="0"/>
          </a:p>
        </p:txBody>
      </p:sp>
      <p:sp>
        <p:nvSpPr>
          <p:cNvPr id="3" name="Inhaltsplatzhalter 2"/>
          <p:cNvSpPr>
            <a:spLocks noGrp="1"/>
          </p:cNvSpPr>
          <p:nvPr>
            <p:ph idx="1"/>
          </p:nvPr>
        </p:nvSpPr>
        <p:spPr/>
        <p:txBody>
          <a:bodyPr/>
          <a:lstStyle/>
          <a:p>
            <a:r>
              <a:rPr lang="de-AT" dirty="0"/>
              <a:t>Für die Behandlung nach dem  NADA-Protokoll ist eine angstfreie Atmosphäre wichtig in der kaum gesprochen wird. </a:t>
            </a:r>
            <a:endParaRPr lang="de-AT" dirty="0" smtClean="0"/>
          </a:p>
          <a:p>
            <a:r>
              <a:rPr lang="de-AT" dirty="0" smtClean="0"/>
              <a:t>Es </a:t>
            </a:r>
            <a:r>
              <a:rPr lang="de-AT" dirty="0"/>
              <a:t>werden an jedem Ohr drei kleine Pflaster mit versilberten Magnetkügelchen gesetzt. </a:t>
            </a:r>
            <a:endParaRPr lang="de-AT" dirty="0" smtClean="0"/>
          </a:p>
          <a:p>
            <a:r>
              <a:rPr lang="de-AT" dirty="0" smtClean="0"/>
              <a:t>Diese </a:t>
            </a:r>
            <a:r>
              <a:rPr lang="de-AT" dirty="0"/>
              <a:t>lässt man dann ungefähr 30 Minuten auf sich wirken. </a:t>
            </a:r>
            <a:endParaRPr lang="de-AT" dirty="0" smtClean="0"/>
          </a:p>
          <a:p>
            <a:r>
              <a:rPr lang="de-AT" dirty="0" smtClean="0"/>
              <a:t>Sie </a:t>
            </a:r>
            <a:r>
              <a:rPr lang="de-AT" dirty="0"/>
              <a:t>können danach mit den „Perlen“ nach Hause gehen und diese über den Tag selbstständig aktivieren.</a:t>
            </a:r>
            <a:endParaRPr lang="de-DE" dirty="0"/>
          </a:p>
          <a:p>
            <a:endParaRPr lang="de-DE" dirty="0"/>
          </a:p>
        </p:txBody>
      </p:sp>
    </p:spTree>
    <p:extLst>
      <p:ext uri="{BB962C8B-B14F-4D97-AF65-F5344CB8AC3E}">
        <p14:creationId xmlns:p14="http://schemas.microsoft.com/office/powerpoint/2010/main" val="289320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Methode in meiner Praxis</a:t>
            </a:r>
            <a:endParaRPr lang="de-DE" dirty="0"/>
          </a:p>
        </p:txBody>
      </p:sp>
      <p:sp>
        <p:nvSpPr>
          <p:cNvPr id="3" name="Inhaltsplatzhalter 2"/>
          <p:cNvSpPr>
            <a:spLocks noGrp="1"/>
          </p:cNvSpPr>
          <p:nvPr>
            <p:ph idx="1"/>
          </p:nvPr>
        </p:nvSpPr>
        <p:spPr/>
        <p:txBody>
          <a:bodyPr/>
          <a:lstStyle/>
          <a:p>
            <a:r>
              <a:rPr lang="de-DE" dirty="0" smtClean="0"/>
              <a:t>NADA-Gruppe:</a:t>
            </a:r>
          </a:p>
          <a:p>
            <a:pPr lvl="1"/>
            <a:r>
              <a:rPr lang="de-DE" dirty="0" smtClean="0"/>
              <a:t>Eine geschlossene Gruppe ein Mal wöchentlich</a:t>
            </a:r>
          </a:p>
          <a:p>
            <a:r>
              <a:rPr lang="de-DE" dirty="0" smtClean="0"/>
              <a:t>NADA Einzelsetting:</a:t>
            </a:r>
          </a:p>
          <a:p>
            <a:pPr lvl="1"/>
            <a:r>
              <a:rPr lang="de-DE" dirty="0" smtClean="0"/>
              <a:t>Entspannungsraum</a:t>
            </a:r>
          </a:p>
          <a:p>
            <a:pPr lvl="1"/>
            <a:r>
              <a:rPr lang="de-DE" dirty="0" smtClean="0"/>
              <a:t>NADA</a:t>
            </a:r>
          </a:p>
          <a:p>
            <a:pPr lvl="1"/>
            <a:r>
              <a:rPr lang="de-DE" dirty="0" smtClean="0"/>
              <a:t>NADA-Tee</a:t>
            </a:r>
          </a:p>
          <a:p>
            <a:pPr lvl="1"/>
            <a:r>
              <a:rPr lang="de-DE" dirty="0" smtClean="0"/>
              <a:t>Entspannungsmusik</a:t>
            </a:r>
          </a:p>
          <a:p>
            <a:pPr lvl="1"/>
            <a:r>
              <a:rPr lang="de-DE" dirty="0" smtClean="0"/>
              <a:t>Entspannungsduft  „Anti Stress“</a:t>
            </a:r>
          </a:p>
          <a:p>
            <a:pPr lvl="1"/>
            <a:r>
              <a:rPr lang="de-DE" dirty="0" smtClean="0"/>
              <a:t>Entspannungs</a:t>
            </a:r>
            <a:r>
              <a:rPr lang="de-DE" dirty="0"/>
              <a:t>l</a:t>
            </a:r>
            <a:r>
              <a:rPr lang="de-DE" dirty="0" smtClean="0"/>
              <a:t>icht</a:t>
            </a:r>
            <a:endParaRPr lang="de-DE" dirty="0"/>
          </a:p>
        </p:txBody>
      </p:sp>
    </p:spTree>
    <p:extLst>
      <p:ext uri="{BB962C8B-B14F-4D97-AF65-F5344CB8AC3E}">
        <p14:creationId xmlns:p14="http://schemas.microsoft.com/office/powerpoint/2010/main" val="265072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Einsatzbereiche</a:t>
            </a:r>
            <a:endParaRPr lang="de-DE" dirty="0"/>
          </a:p>
        </p:txBody>
      </p:sp>
      <p:sp>
        <p:nvSpPr>
          <p:cNvPr id="3" name="Inhaltsplatzhalter 2"/>
          <p:cNvSpPr>
            <a:spLocks noGrp="1"/>
          </p:cNvSpPr>
          <p:nvPr>
            <p:ph idx="1"/>
          </p:nvPr>
        </p:nvSpPr>
        <p:spPr>
          <a:xfrm>
            <a:off x="2589212" y="1390918"/>
            <a:ext cx="8915400" cy="5215944"/>
          </a:xfrm>
        </p:spPr>
        <p:txBody>
          <a:bodyPr>
            <a:normAutofit fontScale="92500" lnSpcReduction="20000"/>
          </a:bodyPr>
          <a:lstStyle/>
          <a:p>
            <a:r>
              <a:rPr lang="de-AT" dirty="0" smtClean="0"/>
              <a:t>Entspannung (entspannt und gleichzeitig wach)</a:t>
            </a:r>
          </a:p>
          <a:p>
            <a:r>
              <a:rPr lang="de-AT" dirty="0" err="1" smtClean="0"/>
              <a:t>Empowerment</a:t>
            </a:r>
            <a:endParaRPr lang="de-AT" dirty="0" smtClean="0"/>
          </a:p>
          <a:p>
            <a:r>
              <a:rPr lang="de-AT" dirty="0" smtClean="0"/>
              <a:t>Steigerung des Wohlbefindens</a:t>
            </a:r>
            <a:endParaRPr lang="de-AT" dirty="0"/>
          </a:p>
          <a:p>
            <a:r>
              <a:rPr lang="de-AT" dirty="0" smtClean="0"/>
              <a:t>„Abschalten“</a:t>
            </a:r>
          </a:p>
          <a:p>
            <a:r>
              <a:rPr lang="de-AT" dirty="0"/>
              <a:t>V</a:t>
            </a:r>
            <a:r>
              <a:rPr lang="de-AT" dirty="0" smtClean="0"/>
              <a:t>erminderung </a:t>
            </a:r>
            <a:r>
              <a:rPr lang="de-AT" dirty="0"/>
              <a:t>Entzugssymptome bei Alkohol-, Drogen (z.B.: Nikotin)-, </a:t>
            </a:r>
            <a:r>
              <a:rPr lang="de-AT" dirty="0" smtClean="0"/>
              <a:t>Medikamentenentzug </a:t>
            </a:r>
          </a:p>
          <a:p>
            <a:r>
              <a:rPr lang="de-AT" dirty="0" smtClean="0"/>
              <a:t>psychische </a:t>
            </a:r>
            <a:r>
              <a:rPr lang="de-AT" dirty="0"/>
              <a:t>und körperliche  </a:t>
            </a:r>
            <a:r>
              <a:rPr lang="de-AT" dirty="0" smtClean="0"/>
              <a:t>Stabilisierung</a:t>
            </a:r>
          </a:p>
          <a:p>
            <a:r>
              <a:rPr lang="de-AT" dirty="0" smtClean="0"/>
              <a:t>Ausgeglichenheit</a:t>
            </a:r>
          </a:p>
          <a:p>
            <a:r>
              <a:rPr lang="de-AT" dirty="0" smtClean="0"/>
              <a:t>Selbstheilungskräfte aktivierend</a:t>
            </a:r>
          </a:p>
          <a:p>
            <a:r>
              <a:rPr lang="de-AT" dirty="0" smtClean="0"/>
              <a:t>fördert </a:t>
            </a:r>
            <a:r>
              <a:rPr lang="de-AT" dirty="0"/>
              <a:t>Wachheit und Konzentration bei Erschöpfung und dauernder </a:t>
            </a:r>
            <a:r>
              <a:rPr lang="de-AT" dirty="0" smtClean="0"/>
              <a:t>Müdigkeit</a:t>
            </a:r>
          </a:p>
          <a:p>
            <a:r>
              <a:rPr lang="de-AT" dirty="0" smtClean="0"/>
              <a:t> Schlafverbesserung</a:t>
            </a:r>
          </a:p>
          <a:p>
            <a:r>
              <a:rPr lang="de-AT" dirty="0" smtClean="0"/>
              <a:t>löst </a:t>
            </a:r>
            <a:r>
              <a:rPr lang="de-AT" dirty="0"/>
              <a:t>„Anspannungszustände“ z.B. bei Stress, </a:t>
            </a:r>
            <a:r>
              <a:rPr lang="de-AT" dirty="0" err="1"/>
              <a:t>Burn</a:t>
            </a:r>
            <a:r>
              <a:rPr lang="de-AT" dirty="0"/>
              <a:t> </a:t>
            </a:r>
            <a:r>
              <a:rPr lang="de-AT" dirty="0" smtClean="0"/>
              <a:t>Out</a:t>
            </a:r>
          </a:p>
          <a:p>
            <a:r>
              <a:rPr lang="de-AT" dirty="0" smtClean="0"/>
              <a:t>reduziert Angst</a:t>
            </a:r>
          </a:p>
          <a:p>
            <a:r>
              <a:rPr lang="de-AT" dirty="0" smtClean="0"/>
              <a:t>Unterstützung </a:t>
            </a:r>
            <a:r>
              <a:rPr lang="de-AT" dirty="0"/>
              <a:t>während der psychologischen Behandlung oder </a:t>
            </a:r>
            <a:r>
              <a:rPr lang="de-AT" dirty="0" smtClean="0"/>
              <a:t>Rehabilitation</a:t>
            </a:r>
          </a:p>
          <a:p>
            <a:r>
              <a:rPr lang="de-AT" dirty="0" smtClean="0"/>
              <a:t>zur Behandlung </a:t>
            </a:r>
            <a:r>
              <a:rPr lang="de-AT" dirty="0"/>
              <a:t>von Kindern mit </a:t>
            </a:r>
            <a:r>
              <a:rPr lang="de-AT" dirty="0" smtClean="0"/>
              <a:t>ADHS</a:t>
            </a:r>
            <a:endParaRPr lang="de-DE" dirty="0"/>
          </a:p>
        </p:txBody>
      </p:sp>
    </p:spTree>
    <p:extLst>
      <p:ext uri="{BB962C8B-B14F-4D97-AF65-F5344CB8AC3E}">
        <p14:creationId xmlns:p14="http://schemas.microsoft.com/office/powerpoint/2010/main" val="304190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Einsatzbereiche in meiner Praxis</a:t>
            </a:r>
            <a:endParaRPr lang="de-DE" dirty="0"/>
          </a:p>
        </p:txBody>
      </p:sp>
      <p:sp>
        <p:nvSpPr>
          <p:cNvPr id="3" name="Inhaltsplatzhalter 2"/>
          <p:cNvSpPr>
            <a:spLocks noGrp="1"/>
          </p:cNvSpPr>
          <p:nvPr>
            <p:ph idx="1"/>
          </p:nvPr>
        </p:nvSpPr>
        <p:spPr/>
        <p:txBody>
          <a:bodyPr/>
          <a:lstStyle/>
          <a:p>
            <a:r>
              <a:rPr lang="de-DE" dirty="0" err="1" smtClean="0"/>
              <a:t>Burn</a:t>
            </a:r>
            <a:r>
              <a:rPr lang="de-DE" dirty="0" smtClean="0"/>
              <a:t> out</a:t>
            </a:r>
          </a:p>
          <a:p>
            <a:r>
              <a:rPr lang="de-DE" dirty="0" smtClean="0"/>
              <a:t>Stressmanagement</a:t>
            </a:r>
          </a:p>
          <a:p>
            <a:r>
              <a:rPr lang="de-DE" dirty="0" smtClean="0"/>
              <a:t>Angst-Panikstörungen</a:t>
            </a:r>
          </a:p>
          <a:p>
            <a:r>
              <a:rPr lang="de-DE" dirty="0" smtClean="0"/>
              <a:t>Innere Unruhe </a:t>
            </a:r>
          </a:p>
          <a:p>
            <a:r>
              <a:rPr lang="de-DE" dirty="0" smtClean="0"/>
              <a:t>Tinnitus</a:t>
            </a:r>
          </a:p>
          <a:p>
            <a:r>
              <a:rPr lang="de-DE" dirty="0" smtClean="0"/>
              <a:t>Chronische Schmerzzustände</a:t>
            </a:r>
          </a:p>
          <a:p>
            <a:r>
              <a:rPr lang="de-DE" dirty="0" smtClean="0"/>
              <a:t>Schlafstörungen</a:t>
            </a:r>
          </a:p>
          <a:p>
            <a:r>
              <a:rPr lang="de-DE" dirty="0" smtClean="0"/>
              <a:t>Förderung Selbstheilung und Stärkung der Abwehrkräfte</a:t>
            </a:r>
          </a:p>
          <a:p>
            <a:endParaRPr lang="de-DE" dirty="0"/>
          </a:p>
        </p:txBody>
      </p:sp>
    </p:spTree>
    <p:extLst>
      <p:ext uri="{BB962C8B-B14F-4D97-AF65-F5344CB8AC3E}">
        <p14:creationId xmlns:p14="http://schemas.microsoft.com/office/powerpoint/2010/main" val="404322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Angebotene NADA Behandlung</a:t>
            </a:r>
            <a:endParaRPr lang="de-DE" dirty="0"/>
          </a:p>
        </p:txBody>
      </p:sp>
      <p:sp>
        <p:nvSpPr>
          <p:cNvPr id="3" name="Inhaltsplatzhalter 2"/>
          <p:cNvSpPr>
            <a:spLocks noGrp="1"/>
          </p:cNvSpPr>
          <p:nvPr>
            <p:ph idx="1"/>
          </p:nvPr>
        </p:nvSpPr>
        <p:spPr>
          <a:xfrm>
            <a:off x="2589212" y="1455313"/>
            <a:ext cx="8915400" cy="4984124"/>
          </a:xfrm>
        </p:spPr>
        <p:txBody>
          <a:bodyPr>
            <a:noAutofit/>
          </a:bodyPr>
          <a:lstStyle/>
          <a:p>
            <a:r>
              <a:rPr lang="de-DE" sz="1400" dirty="0"/>
              <a:t>Therapiestation WALKABOUT, Barmherzige Brüder, </a:t>
            </a:r>
            <a:r>
              <a:rPr lang="de-DE" sz="1400" dirty="0" err="1" smtClean="0"/>
              <a:t>Kainbach</a:t>
            </a:r>
            <a:endParaRPr lang="de-DE" sz="1400" dirty="0"/>
          </a:p>
          <a:p>
            <a:r>
              <a:rPr lang="de-DE" sz="1400" dirty="0"/>
              <a:t>LKH Graz Süd-West Standort Süd (ehemals Landesnervenklinik Sigmund Freud, Graz in fast allen Abteilungen</a:t>
            </a:r>
            <a:r>
              <a:rPr lang="de-DE" sz="1400" dirty="0" smtClean="0"/>
              <a:t>)</a:t>
            </a:r>
            <a:endParaRPr lang="de-DE" sz="1400" dirty="0"/>
          </a:p>
          <a:p>
            <a:r>
              <a:rPr lang="de-DE" sz="1400" dirty="0"/>
              <a:t>Psychosoziale Dienste </a:t>
            </a:r>
            <a:r>
              <a:rPr lang="de-DE" sz="1400" dirty="0" err="1"/>
              <a:t>Hartberg</a:t>
            </a:r>
            <a:r>
              <a:rPr lang="de-DE" sz="1400" dirty="0"/>
              <a:t>, </a:t>
            </a:r>
            <a:r>
              <a:rPr lang="de-DE" sz="1400" dirty="0" smtClean="0"/>
              <a:t>Graz-Ost</a:t>
            </a:r>
            <a:endParaRPr lang="de-DE" sz="1400" dirty="0"/>
          </a:p>
          <a:p>
            <a:r>
              <a:rPr lang="de-DE" sz="1400" dirty="0"/>
              <a:t>Psychosozialer Dienst Leibnitz</a:t>
            </a:r>
          </a:p>
          <a:p>
            <a:r>
              <a:rPr lang="de-DE" sz="1400" dirty="0" smtClean="0"/>
              <a:t>(Krankenhaus </a:t>
            </a:r>
            <a:r>
              <a:rPr lang="de-DE" sz="1400" dirty="0"/>
              <a:t>der Barmherzigen Brüder Graz, Standort Eggenberg, Abteilung für</a:t>
            </a:r>
          </a:p>
          <a:p>
            <a:r>
              <a:rPr lang="de-DE" sz="1400" dirty="0"/>
              <a:t>Psychiatrie und Psychotherapie</a:t>
            </a:r>
          </a:p>
          <a:p>
            <a:r>
              <a:rPr lang="de-DE" sz="1400" dirty="0" smtClean="0"/>
              <a:t>Privatklinik </a:t>
            </a:r>
            <a:r>
              <a:rPr lang="de-DE" sz="1400" dirty="0"/>
              <a:t>St. </a:t>
            </a:r>
            <a:r>
              <a:rPr lang="de-DE" sz="1400" dirty="0" err="1"/>
              <a:t>Radegund</a:t>
            </a:r>
            <a:r>
              <a:rPr lang="de-DE" sz="1400" dirty="0"/>
              <a:t> (Rehaklinik für psychische Erkrankungen – 8061 </a:t>
            </a:r>
            <a:r>
              <a:rPr lang="de-DE" sz="1400" dirty="0" err="1"/>
              <a:t>Radegund</a:t>
            </a:r>
            <a:r>
              <a:rPr lang="de-DE" sz="1400" dirty="0"/>
              <a:t> bei Graz)</a:t>
            </a:r>
          </a:p>
          <a:p>
            <a:r>
              <a:rPr lang="de-DE" sz="1400" dirty="0" smtClean="0"/>
              <a:t>Klinische </a:t>
            </a:r>
            <a:r>
              <a:rPr lang="de-DE" sz="1400" dirty="0"/>
              <a:t>Abteilung für Neonatologie, Universitätsklinik für Kinder- und Jugendheilkunde Graz (Betreuung von Neugeborenen mit </a:t>
            </a:r>
            <a:r>
              <a:rPr lang="de-DE" sz="1400" dirty="0" err="1"/>
              <a:t>Neonatalem</a:t>
            </a:r>
            <a:r>
              <a:rPr lang="de-DE" sz="1400" dirty="0"/>
              <a:t> Abstinenzsyndrom)</a:t>
            </a:r>
          </a:p>
          <a:p>
            <a:r>
              <a:rPr lang="de-DE" sz="1400" dirty="0" err="1" smtClean="0"/>
              <a:t>Fachteam</a:t>
            </a:r>
            <a:r>
              <a:rPr lang="de-DE" sz="1400" dirty="0" smtClean="0"/>
              <a:t> </a:t>
            </a:r>
            <a:r>
              <a:rPr lang="de-DE" sz="1400" dirty="0"/>
              <a:t>Drogenberatung des Landes Steiermark</a:t>
            </a:r>
          </a:p>
          <a:p>
            <a:r>
              <a:rPr lang="de-DE" sz="1400" dirty="0" smtClean="0"/>
              <a:t>Gesundheitscenter </a:t>
            </a:r>
            <a:r>
              <a:rPr lang="de-DE" sz="1400" dirty="0" err="1"/>
              <a:t>Gralla</a:t>
            </a:r>
            <a:r>
              <a:rPr lang="de-DE" sz="1400" dirty="0"/>
              <a:t> (8431 </a:t>
            </a:r>
            <a:r>
              <a:rPr lang="de-DE" sz="1400" dirty="0" err="1"/>
              <a:t>Gralla</a:t>
            </a:r>
            <a:r>
              <a:rPr lang="de-DE" sz="1400" dirty="0"/>
              <a:t>, </a:t>
            </a:r>
            <a:r>
              <a:rPr lang="de-DE" sz="1400" dirty="0" err="1"/>
              <a:t>Kirchbacher</a:t>
            </a:r>
            <a:r>
              <a:rPr lang="de-DE" sz="1400" dirty="0"/>
              <a:t> Straße)</a:t>
            </a:r>
          </a:p>
          <a:p>
            <a:r>
              <a:rPr lang="de-DE" sz="1400" dirty="0" smtClean="0"/>
              <a:t>Institut </a:t>
            </a:r>
            <a:r>
              <a:rPr lang="de-DE" sz="1400" dirty="0"/>
              <a:t>EHLESO OG</a:t>
            </a:r>
          </a:p>
          <a:p>
            <a:r>
              <a:rPr lang="de-DE" sz="1400" dirty="0" smtClean="0"/>
              <a:t>Hilfswerk Steiermark Psychosozialer Dienst Hausmannsstätten</a:t>
            </a:r>
            <a:endParaRPr lang="de-DE" sz="1400" dirty="0"/>
          </a:p>
          <a:p>
            <a:pPr marL="0" indent="0">
              <a:buNone/>
            </a:pPr>
            <a:endParaRPr lang="de-DE" sz="1050" dirty="0"/>
          </a:p>
        </p:txBody>
      </p:sp>
    </p:spTree>
    <p:extLst>
      <p:ext uri="{BB962C8B-B14F-4D97-AF65-F5344CB8AC3E}">
        <p14:creationId xmlns:p14="http://schemas.microsoft.com/office/powerpoint/2010/main" val="367098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Verein für NADA Akupunktur Österreich</a:t>
            </a:r>
            <a:endParaRPr lang="de-DE" dirty="0"/>
          </a:p>
        </p:txBody>
      </p:sp>
      <p:sp>
        <p:nvSpPr>
          <p:cNvPr id="3" name="Inhaltsplatzhalter 2"/>
          <p:cNvSpPr>
            <a:spLocks noGrp="1"/>
          </p:cNvSpPr>
          <p:nvPr>
            <p:ph idx="1"/>
          </p:nvPr>
        </p:nvSpPr>
        <p:spPr/>
        <p:txBody>
          <a:bodyPr/>
          <a:lstStyle/>
          <a:p>
            <a:r>
              <a:rPr lang="de-DE" dirty="0" smtClean="0"/>
              <a:t>www.nada-akupunktur.at</a:t>
            </a:r>
            <a:endParaRPr lang="de-DE" dirty="0"/>
          </a:p>
        </p:txBody>
      </p:sp>
    </p:spTree>
    <p:extLst>
      <p:ext uri="{BB962C8B-B14F-4D97-AF65-F5344CB8AC3E}">
        <p14:creationId xmlns:p14="http://schemas.microsoft.com/office/powerpoint/2010/main" val="2055704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618682" y="2890791"/>
            <a:ext cx="8911687" cy="1280890"/>
          </a:xfrm>
        </p:spPr>
        <p:txBody>
          <a:bodyPr/>
          <a:lstStyle/>
          <a:p>
            <a:r>
              <a:rPr lang="de-DE" dirty="0" smtClean="0"/>
              <a:t>Vielen Dank für Ihre Aufmerksamkeit!</a:t>
            </a:r>
            <a:endParaRPr lang="de-DE" dirty="0"/>
          </a:p>
        </p:txBody>
      </p:sp>
    </p:spTree>
    <p:extLst>
      <p:ext uri="{BB962C8B-B14F-4D97-AF65-F5344CB8AC3E}">
        <p14:creationId xmlns:p14="http://schemas.microsoft.com/office/powerpoint/2010/main" val="4110466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Woher kommt NADA?</a:t>
            </a:r>
            <a:br>
              <a:rPr lang="de-DE" dirty="0" smtClean="0"/>
            </a:br>
            <a:r>
              <a:rPr lang="de-DE" dirty="0" smtClean="0"/>
              <a:t>Was ist NADA?</a:t>
            </a:r>
            <a:endParaRPr lang="de-DE" dirty="0"/>
          </a:p>
        </p:txBody>
      </p:sp>
      <p:sp>
        <p:nvSpPr>
          <p:cNvPr id="3" name="Inhaltsplatzhalter 2"/>
          <p:cNvSpPr>
            <a:spLocks noGrp="1"/>
          </p:cNvSpPr>
          <p:nvPr>
            <p:ph idx="1"/>
          </p:nvPr>
        </p:nvSpPr>
        <p:spPr/>
        <p:txBody>
          <a:bodyPr/>
          <a:lstStyle/>
          <a:p>
            <a:r>
              <a:rPr lang="de-DE" dirty="0"/>
              <a:t>Akupunktur ist eine Methode der traditionellen chinesischen Medizin (</a:t>
            </a:r>
            <a:r>
              <a:rPr lang="de-DE" dirty="0" smtClean="0"/>
              <a:t>TCM)</a:t>
            </a:r>
          </a:p>
          <a:p>
            <a:r>
              <a:rPr lang="de-DE" dirty="0" smtClean="0"/>
              <a:t>seit </a:t>
            </a:r>
            <a:r>
              <a:rPr lang="de-DE" dirty="0"/>
              <a:t>2000 Jahren zur Heilung von Erkrankungen und Linderung von Beschwerden eingesetzt. </a:t>
            </a:r>
          </a:p>
          <a:p>
            <a:r>
              <a:rPr lang="de-DE" dirty="0"/>
              <a:t>Bei NADA handelt es sich um eine spezielle Ohrakupunktur, die in der USA </a:t>
            </a:r>
            <a:r>
              <a:rPr lang="de-DE" dirty="0" smtClean="0"/>
              <a:t>entwickelt</a:t>
            </a:r>
          </a:p>
          <a:p>
            <a:r>
              <a:rPr lang="de-DE" dirty="0" smtClean="0"/>
              <a:t>Weiterentwicklung </a:t>
            </a:r>
            <a:r>
              <a:rPr lang="de-DE" dirty="0"/>
              <a:t>ist die von mir angewandte „Perlenmethode“, bei der Magnetkügelchen verwendet </a:t>
            </a:r>
            <a:r>
              <a:rPr lang="de-DE" dirty="0" smtClean="0"/>
              <a:t>werden </a:t>
            </a:r>
          </a:p>
          <a:p>
            <a:r>
              <a:rPr lang="de-DE" dirty="0" smtClean="0"/>
              <a:t>NADA kommt ursprünglich aus der Suchtentwöhnung wird heutzutage aber bei sehr vielen Problemstellungen eingesetzt.</a:t>
            </a:r>
            <a:endParaRPr lang="de-DE" dirty="0"/>
          </a:p>
          <a:p>
            <a:endParaRPr lang="de-DE" dirty="0"/>
          </a:p>
        </p:txBody>
      </p:sp>
    </p:spTree>
    <p:extLst>
      <p:ext uri="{BB962C8B-B14F-4D97-AF65-F5344CB8AC3E}">
        <p14:creationId xmlns:p14="http://schemas.microsoft.com/office/powerpoint/2010/main" val="374673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Was geschieht? </a:t>
            </a:r>
            <a:br>
              <a:rPr lang="de-DE" dirty="0"/>
            </a:br>
            <a:endParaRPr lang="de-DE" dirty="0"/>
          </a:p>
        </p:txBody>
      </p:sp>
      <p:sp>
        <p:nvSpPr>
          <p:cNvPr id="3" name="Inhaltsplatzhalter 2"/>
          <p:cNvSpPr>
            <a:spLocks noGrp="1"/>
          </p:cNvSpPr>
          <p:nvPr>
            <p:ph idx="1"/>
          </p:nvPr>
        </p:nvSpPr>
        <p:spPr/>
        <p:txBody>
          <a:bodyPr>
            <a:normAutofit/>
          </a:bodyPr>
          <a:lstStyle/>
          <a:p>
            <a:r>
              <a:rPr lang="de-DE" dirty="0" smtClean="0"/>
              <a:t>NADA </a:t>
            </a:r>
            <a:r>
              <a:rPr lang="de-DE" dirty="0"/>
              <a:t>wirkt auf die inneren Selbstheilungskräfte ein und kann Störungen im Wohlbefinden regulieren. </a:t>
            </a:r>
            <a:endParaRPr lang="de-DE" dirty="0" smtClean="0"/>
          </a:p>
          <a:p>
            <a:r>
              <a:rPr lang="de-DE" dirty="0" smtClean="0"/>
              <a:t>Sie </a:t>
            </a:r>
            <a:r>
              <a:rPr lang="de-DE" dirty="0"/>
              <a:t>lindert Entzugssymptome bei Alkohol-, Medikamenten-, und Drogenentzug (auch Nikotin) und vermindert das Suchtverlangen. </a:t>
            </a:r>
            <a:endParaRPr lang="de-DE" dirty="0" smtClean="0"/>
          </a:p>
          <a:p>
            <a:r>
              <a:rPr lang="de-DE" dirty="0" smtClean="0"/>
              <a:t>Sie </a:t>
            </a:r>
            <a:r>
              <a:rPr lang="de-DE" dirty="0"/>
              <a:t>wirkt entspannend bei übermäßiger Anspannung, fördert Wachheit und Konzentration bei Erschöpfung und dauernder Müdigkeit und verbessert den Nachtschlaf bei Schlafstörungen. </a:t>
            </a:r>
            <a:endParaRPr lang="de-DE" dirty="0" smtClean="0"/>
          </a:p>
          <a:p>
            <a:r>
              <a:rPr lang="de-DE" dirty="0" smtClean="0"/>
              <a:t>Die </a:t>
            </a:r>
            <a:r>
              <a:rPr lang="de-DE" dirty="0"/>
              <a:t>Anwendungsbereiche sind sehr vielfältig. </a:t>
            </a:r>
            <a:endParaRPr lang="de-DE" dirty="0" smtClean="0"/>
          </a:p>
          <a:p>
            <a:endParaRPr lang="de-DE" dirty="0"/>
          </a:p>
        </p:txBody>
      </p:sp>
    </p:spTree>
    <p:extLst>
      <p:ext uri="{BB962C8B-B14F-4D97-AF65-F5344CB8AC3E}">
        <p14:creationId xmlns:p14="http://schemas.microsoft.com/office/powerpoint/2010/main" val="107145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Für wen geeignet? </a:t>
            </a:r>
            <a:br>
              <a:rPr lang="de-DE" dirty="0"/>
            </a:br>
            <a:endParaRPr lang="de-DE" dirty="0"/>
          </a:p>
        </p:txBody>
      </p:sp>
      <p:sp>
        <p:nvSpPr>
          <p:cNvPr id="3" name="Inhaltsplatzhalter 2"/>
          <p:cNvSpPr>
            <a:spLocks noGrp="1"/>
          </p:cNvSpPr>
          <p:nvPr>
            <p:ph idx="1"/>
          </p:nvPr>
        </p:nvSpPr>
        <p:spPr>
          <a:xfrm>
            <a:off x="2589212" y="1725769"/>
            <a:ext cx="8915400" cy="4468969"/>
          </a:xfrm>
        </p:spPr>
        <p:txBody>
          <a:bodyPr>
            <a:normAutofit fontScale="92500" lnSpcReduction="10000"/>
          </a:bodyPr>
          <a:lstStyle/>
          <a:p>
            <a:r>
              <a:rPr lang="de-DE" dirty="0" smtClean="0"/>
              <a:t>NADA </a:t>
            </a:r>
            <a:r>
              <a:rPr lang="de-DE" dirty="0"/>
              <a:t>eignet sich für eine Vielzahl (psychischer) Probleme. </a:t>
            </a:r>
            <a:endParaRPr lang="de-DE" dirty="0" smtClean="0"/>
          </a:p>
          <a:p>
            <a:r>
              <a:rPr lang="de-DE" dirty="0" smtClean="0"/>
              <a:t>Zur </a:t>
            </a:r>
            <a:r>
              <a:rPr lang="de-DE" dirty="0"/>
              <a:t>Unterstützung während der psychologischen Behandlung oder Rehabilitation, </a:t>
            </a:r>
            <a:endParaRPr lang="de-DE" dirty="0" smtClean="0"/>
          </a:p>
          <a:p>
            <a:r>
              <a:rPr lang="de-DE" dirty="0" smtClean="0"/>
              <a:t>dient </a:t>
            </a:r>
            <a:r>
              <a:rPr lang="de-DE" dirty="0"/>
              <a:t>zur psychischen und körperlichen Stabilisierung</a:t>
            </a:r>
            <a:r>
              <a:rPr lang="de-DE" dirty="0" smtClean="0"/>
              <a:t>,</a:t>
            </a:r>
          </a:p>
          <a:p>
            <a:r>
              <a:rPr lang="de-DE" dirty="0" smtClean="0"/>
              <a:t> </a:t>
            </a:r>
            <a:r>
              <a:rPr lang="de-DE" dirty="0"/>
              <a:t>verbessert Konzentration bei gleichzeitiger Entspannung, </a:t>
            </a:r>
            <a:endParaRPr lang="de-DE" dirty="0" smtClean="0"/>
          </a:p>
          <a:p>
            <a:r>
              <a:rPr lang="de-DE" dirty="0" smtClean="0"/>
              <a:t>reduziert </a:t>
            </a:r>
            <a:r>
              <a:rPr lang="de-DE" dirty="0"/>
              <a:t>Angst, verbessert den Schlaf, löst „Anspannungszustände“ z.B. bei vermehrten Stress, </a:t>
            </a:r>
            <a:r>
              <a:rPr lang="de-DE" dirty="0" err="1"/>
              <a:t>Burn</a:t>
            </a:r>
            <a:r>
              <a:rPr lang="de-DE" dirty="0"/>
              <a:t> Out, </a:t>
            </a:r>
            <a:endParaRPr lang="de-DE" dirty="0" smtClean="0"/>
          </a:p>
          <a:p>
            <a:r>
              <a:rPr lang="de-DE" dirty="0" smtClean="0"/>
              <a:t>dient </a:t>
            </a:r>
            <a:r>
              <a:rPr lang="de-DE" dirty="0"/>
              <a:t>der Verringerung von Medikamentennebenwirkungen</a:t>
            </a:r>
            <a:r>
              <a:rPr lang="de-DE" dirty="0" smtClean="0"/>
              <a:t>,</a:t>
            </a:r>
          </a:p>
          <a:p>
            <a:r>
              <a:rPr lang="de-DE" dirty="0" smtClean="0"/>
              <a:t> </a:t>
            </a:r>
            <a:r>
              <a:rPr lang="de-DE" dirty="0"/>
              <a:t>zur Behandlung von Kindern mit ADHS, </a:t>
            </a:r>
            <a:endParaRPr lang="de-DE" dirty="0" smtClean="0"/>
          </a:p>
          <a:p>
            <a:r>
              <a:rPr lang="de-DE" dirty="0" smtClean="0"/>
              <a:t>für </a:t>
            </a:r>
            <a:r>
              <a:rPr lang="de-DE" dirty="0"/>
              <a:t>Personen, die ein Alkohol- oder Drogenproblem haben und daran arbeiten möchten oder gerade schon im Entzug sind (Entzugssymptome werden gelindert), </a:t>
            </a:r>
            <a:endParaRPr lang="de-DE" dirty="0" smtClean="0"/>
          </a:p>
          <a:p>
            <a:r>
              <a:rPr lang="de-DE" dirty="0" smtClean="0"/>
              <a:t>vermindert </a:t>
            </a:r>
            <a:r>
              <a:rPr lang="de-DE" dirty="0"/>
              <a:t>Suchtverlangen bei sämtlichen Suchtstoffen (auch Nikotin). </a:t>
            </a:r>
          </a:p>
          <a:p>
            <a:endParaRPr lang="de-DE" dirty="0"/>
          </a:p>
        </p:txBody>
      </p:sp>
    </p:spTree>
    <p:extLst>
      <p:ext uri="{BB962C8B-B14F-4D97-AF65-F5344CB8AC3E}">
        <p14:creationId xmlns:p14="http://schemas.microsoft.com/office/powerpoint/2010/main" val="128523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Wie geschieht es? </a:t>
            </a:r>
            <a:br>
              <a:rPr lang="de-DE" dirty="0"/>
            </a:br>
            <a:endParaRPr lang="de-DE" dirty="0"/>
          </a:p>
        </p:txBody>
      </p:sp>
      <p:sp>
        <p:nvSpPr>
          <p:cNvPr id="3" name="Inhaltsplatzhalter 2"/>
          <p:cNvSpPr>
            <a:spLocks noGrp="1"/>
          </p:cNvSpPr>
          <p:nvPr>
            <p:ph idx="1"/>
          </p:nvPr>
        </p:nvSpPr>
        <p:spPr>
          <a:xfrm>
            <a:off x="2589212" y="1571223"/>
            <a:ext cx="8915400" cy="4339999"/>
          </a:xfrm>
        </p:spPr>
        <p:txBody>
          <a:bodyPr>
            <a:normAutofit fontScale="85000" lnSpcReduction="10000"/>
          </a:bodyPr>
          <a:lstStyle/>
          <a:p>
            <a:r>
              <a:rPr lang="de-DE" dirty="0" smtClean="0"/>
              <a:t>Eine </a:t>
            </a:r>
            <a:r>
              <a:rPr lang="de-DE" dirty="0"/>
              <a:t>Behandlung nach dem NADA-Protokoll findet (idealerweise) in der Gruppe statt. </a:t>
            </a:r>
            <a:endParaRPr lang="de-DE" dirty="0" smtClean="0"/>
          </a:p>
          <a:p>
            <a:r>
              <a:rPr lang="de-DE" dirty="0" smtClean="0"/>
              <a:t>Zur </a:t>
            </a:r>
            <a:r>
              <a:rPr lang="de-DE" dirty="0"/>
              <a:t>Behandlung setzen sie sich auf einen Sessel und reinigen sich die Ohrmuscheln. </a:t>
            </a:r>
            <a:endParaRPr lang="de-DE" dirty="0" smtClean="0"/>
          </a:p>
          <a:p>
            <a:r>
              <a:rPr lang="de-DE" dirty="0" smtClean="0"/>
              <a:t>Nachdem </a:t>
            </a:r>
            <a:r>
              <a:rPr lang="de-DE" dirty="0"/>
              <a:t>sie zur Ruhe gekommen sind, heben sie die Hand und werden nochmals gefragt, ob sie nun bereit sind. </a:t>
            </a:r>
            <a:endParaRPr lang="de-DE" dirty="0" smtClean="0"/>
          </a:p>
          <a:p>
            <a:r>
              <a:rPr lang="de-DE" dirty="0" smtClean="0"/>
              <a:t>Es </a:t>
            </a:r>
            <a:r>
              <a:rPr lang="de-DE" dirty="0"/>
              <a:t>werden dann an jedem Ohr drei kleine Pflaster mit vergoldeten oder versilberten Magnetkügelchen gesetzt. </a:t>
            </a:r>
            <a:endParaRPr lang="de-DE" dirty="0" smtClean="0"/>
          </a:p>
          <a:p>
            <a:r>
              <a:rPr lang="de-DE" dirty="0" smtClean="0"/>
              <a:t>Während </a:t>
            </a:r>
            <a:r>
              <a:rPr lang="de-DE" dirty="0"/>
              <a:t>der Behandlung wird kaum gesprochen und es soll eine angstfreie Atmosphäre entstehen. </a:t>
            </a:r>
            <a:endParaRPr lang="de-DE" dirty="0" smtClean="0"/>
          </a:p>
          <a:p>
            <a:r>
              <a:rPr lang="de-DE" dirty="0" smtClean="0"/>
              <a:t>Danach </a:t>
            </a:r>
            <a:r>
              <a:rPr lang="de-DE" dirty="0"/>
              <a:t>bleiben sie sitzen und lassen die Akupressur auf sich wirken, idealerweise eine halbe Stunde, Sie entscheiden selber , wann Sie die Sitzung beenden. </a:t>
            </a:r>
            <a:endParaRPr lang="de-DE" dirty="0" smtClean="0"/>
          </a:p>
          <a:p>
            <a:r>
              <a:rPr lang="de-DE" dirty="0" smtClean="0"/>
              <a:t>Zum </a:t>
            </a:r>
            <a:r>
              <a:rPr lang="de-DE" dirty="0"/>
              <a:t>Schluss wird noch ein spezieller NADA-Tee gereicht. </a:t>
            </a:r>
            <a:endParaRPr lang="de-DE" dirty="0" smtClean="0"/>
          </a:p>
          <a:p>
            <a:r>
              <a:rPr lang="de-DE" dirty="0" smtClean="0"/>
              <a:t>Die </a:t>
            </a:r>
            <a:r>
              <a:rPr lang="de-DE" dirty="0"/>
              <a:t>Pflaster können im Ohr belassen werden und immer wieder selbstständig alle 1 1/2 Stunden oder nach Bedarf durch kurzes Drücken aktiviert werden. </a:t>
            </a:r>
            <a:endParaRPr lang="de-DE" dirty="0" smtClean="0"/>
          </a:p>
          <a:p>
            <a:r>
              <a:rPr lang="de-DE" dirty="0" smtClean="0"/>
              <a:t>Einen </a:t>
            </a:r>
            <a:r>
              <a:rPr lang="de-DE" dirty="0"/>
              <a:t>halben Tag vor der nächsten Sitzung können Sie die Pflaster selbstständig entfernen. </a:t>
            </a:r>
          </a:p>
          <a:p>
            <a:endParaRPr lang="de-DE" dirty="0"/>
          </a:p>
        </p:txBody>
      </p:sp>
    </p:spTree>
    <p:extLst>
      <p:ext uri="{BB962C8B-B14F-4D97-AF65-F5344CB8AC3E}">
        <p14:creationId xmlns:p14="http://schemas.microsoft.com/office/powerpoint/2010/main" val="215826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a:t>Kann es Komplikationen oder Schmerzen geben? </a:t>
            </a:r>
            <a:br>
              <a:rPr lang="de-DE" dirty="0"/>
            </a:br>
            <a:endParaRPr lang="de-DE" dirty="0"/>
          </a:p>
        </p:txBody>
      </p:sp>
      <p:sp>
        <p:nvSpPr>
          <p:cNvPr id="3" name="Inhaltsplatzhalter 2"/>
          <p:cNvSpPr>
            <a:spLocks noGrp="1"/>
          </p:cNvSpPr>
          <p:nvPr>
            <p:ph idx="1"/>
          </p:nvPr>
        </p:nvSpPr>
        <p:spPr/>
        <p:txBody>
          <a:bodyPr>
            <a:normAutofit/>
          </a:bodyPr>
          <a:lstStyle/>
          <a:p>
            <a:r>
              <a:rPr lang="de-DE" dirty="0" smtClean="0"/>
              <a:t>Es </a:t>
            </a:r>
            <a:r>
              <a:rPr lang="de-DE" dirty="0"/>
              <a:t>werden jeweils 3 Pflaster mit Magnetkügelchen, welche mit einem Hauch Silber oder Gold ummantelt sind, in die Ohrmuscheln gesetzt (auf beiden Seiten). Das verursacht in der Regel keine Schmerzen, ist aber mit einer Berührung beim Befestigen verbunden. </a:t>
            </a:r>
          </a:p>
          <a:p>
            <a:r>
              <a:rPr lang="de-DE" dirty="0"/>
              <a:t>Akupressur kann Müdigkeit hervorrufen. </a:t>
            </a:r>
            <a:endParaRPr lang="de-DE" dirty="0" smtClean="0"/>
          </a:p>
          <a:p>
            <a:r>
              <a:rPr lang="de-DE" dirty="0" smtClean="0"/>
              <a:t>Akupressur </a:t>
            </a:r>
            <a:r>
              <a:rPr lang="de-DE" dirty="0"/>
              <a:t>verursacht selten Komplikationen oder Beschwerden. </a:t>
            </a:r>
            <a:endParaRPr lang="de-DE" dirty="0" smtClean="0"/>
          </a:p>
          <a:p>
            <a:r>
              <a:rPr lang="de-DE" dirty="0" smtClean="0"/>
              <a:t>Selten </a:t>
            </a:r>
            <a:r>
              <a:rPr lang="de-DE" dirty="0"/>
              <a:t>kommt es zu Kreislaufreaktionen mit erniedrigtem Blutdruck, dann werden die Pflaster sofort abgenommen. </a:t>
            </a:r>
            <a:endParaRPr lang="de-DE" dirty="0" smtClean="0"/>
          </a:p>
          <a:p>
            <a:r>
              <a:rPr lang="de-DE" dirty="0" smtClean="0"/>
              <a:t>Eine sehr </a:t>
            </a:r>
            <a:r>
              <a:rPr lang="de-DE" dirty="0"/>
              <a:t>seltene Komplikation ist die Entzündung einer </a:t>
            </a:r>
            <a:r>
              <a:rPr lang="de-DE" dirty="0" err="1"/>
              <a:t>Akupressurstelle</a:t>
            </a:r>
            <a:r>
              <a:rPr lang="de-DE" dirty="0"/>
              <a:t>, falls die Kügelchen nicht gedrückt, sondern gerieben </a:t>
            </a:r>
            <a:r>
              <a:rPr lang="de-DE" dirty="0" smtClean="0"/>
              <a:t>werden </a:t>
            </a:r>
          </a:p>
          <a:p>
            <a:r>
              <a:rPr lang="de-DE" dirty="0" smtClean="0"/>
              <a:t>Es kann zu anfänglicher Symptomverschlechterung kommen</a:t>
            </a:r>
            <a:endParaRPr lang="de-DE" dirty="0"/>
          </a:p>
          <a:p>
            <a:endParaRPr lang="de-DE" dirty="0"/>
          </a:p>
        </p:txBody>
      </p:sp>
    </p:spTree>
    <p:extLst>
      <p:ext uri="{BB962C8B-B14F-4D97-AF65-F5344CB8AC3E}">
        <p14:creationId xmlns:p14="http://schemas.microsoft.com/office/powerpoint/2010/main" val="41451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Was für ein Tee wird gereicht? </a:t>
            </a:r>
            <a:br>
              <a:rPr lang="de-DE" dirty="0"/>
            </a:br>
            <a:endParaRPr lang="de-DE" dirty="0"/>
          </a:p>
        </p:txBody>
      </p:sp>
      <p:sp>
        <p:nvSpPr>
          <p:cNvPr id="3" name="Inhaltsplatzhalter 2"/>
          <p:cNvSpPr>
            <a:spLocks noGrp="1"/>
          </p:cNvSpPr>
          <p:nvPr>
            <p:ph idx="1"/>
          </p:nvPr>
        </p:nvSpPr>
        <p:spPr>
          <a:xfrm>
            <a:off x="2589212" y="1905000"/>
            <a:ext cx="8915400" cy="4006222"/>
          </a:xfrm>
        </p:spPr>
        <p:txBody>
          <a:bodyPr/>
          <a:lstStyle/>
          <a:p>
            <a:r>
              <a:rPr lang="de-DE" dirty="0" smtClean="0"/>
              <a:t>Im </a:t>
            </a:r>
            <a:r>
              <a:rPr lang="de-DE" dirty="0"/>
              <a:t>Anschluss an die NADA-Sitzung erhalten Sie eine Tasse </a:t>
            </a:r>
            <a:r>
              <a:rPr lang="de-DE" dirty="0" smtClean="0"/>
              <a:t>NADA- Tee</a:t>
            </a:r>
          </a:p>
          <a:p>
            <a:r>
              <a:rPr lang="de-DE" dirty="0" smtClean="0"/>
              <a:t> Kamille</a:t>
            </a:r>
            <a:r>
              <a:rPr lang="de-DE" dirty="0"/>
              <a:t>, Helmkraut, Katzenminze, Pfefferminze, Hopfen und </a:t>
            </a:r>
            <a:r>
              <a:rPr lang="de-DE" dirty="0" smtClean="0"/>
              <a:t>Schafgabe</a:t>
            </a:r>
          </a:p>
          <a:p>
            <a:r>
              <a:rPr lang="de-DE" dirty="0" smtClean="0"/>
              <a:t>unterstützt </a:t>
            </a:r>
            <a:r>
              <a:rPr lang="de-DE" dirty="0"/>
              <a:t>durch seine wohltuende Wirkung die Behandlung. </a:t>
            </a:r>
            <a:endParaRPr lang="de-DE" dirty="0" smtClean="0"/>
          </a:p>
          <a:p>
            <a:r>
              <a:rPr lang="de-DE" dirty="0" smtClean="0"/>
              <a:t>wirkt </a:t>
            </a:r>
            <a:r>
              <a:rPr lang="de-DE" dirty="0"/>
              <a:t>unter anderem beruhigend, entspannend, antiseptisch, krampflösend, menstruationsregulierend und schmerzstillend. </a:t>
            </a:r>
            <a:r>
              <a:rPr lang="de-DE" dirty="0" smtClean="0"/>
              <a:t> </a:t>
            </a:r>
            <a:endParaRPr lang="de-DE" dirty="0"/>
          </a:p>
          <a:p>
            <a:r>
              <a:rPr lang="de-DE" dirty="0"/>
              <a:t>Sie können den Tee auch über den Tag verteilt trinken, besonders gut eignet er sich auch abends, wenn Schlafstörungen vorliegen.   </a:t>
            </a:r>
          </a:p>
          <a:p>
            <a:endParaRPr lang="de-DE" dirty="0"/>
          </a:p>
        </p:txBody>
      </p:sp>
    </p:spTree>
    <p:extLst>
      <p:ext uri="{BB962C8B-B14F-4D97-AF65-F5344CB8AC3E}">
        <p14:creationId xmlns:p14="http://schemas.microsoft.com/office/powerpoint/2010/main" val="57275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813794"/>
            <a:ext cx="8791999" cy="6372617"/>
          </a:xfrm>
        </p:spPr>
      </p:pic>
      <p:sp>
        <p:nvSpPr>
          <p:cNvPr id="2" name="Titel 1"/>
          <p:cNvSpPr>
            <a:spLocks noGrp="1"/>
          </p:cNvSpPr>
          <p:nvPr>
            <p:ph type="title"/>
          </p:nvPr>
        </p:nvSpPr>
        <p:spPr/>
        <p:txBody>
          <a:bodyPr/>
          <a:lstStyle/>
          <a:p>
            <a:pPr algn="ctr"/>
            <a:r>
              <a:rPr lang="de-DE" dirty="0" err="1" smtClean="0"/>
              <a:t>Ohrakupuntur</a:t>
            </a:r>
            <a:endParaRPr lang="de-DE" dirty="0"/>
          </a:p>
        </p:txBody>
      </p:sp>
    </p:spTree>
    <p:extLst>
      <p:ext uri="{BB962C8B-B14F-4D97-AF65-F5344CB8AC3E}">
        <p14:creationId xmlns:p14="http://schemas.microsoft.com/office/powerpoint/2010/main" val="2754959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ctr"/>
            <a:r>
              <a:rPr lang="de-DE" dirty="0" smtClean="0"/>
              <a:t>NADA-Punkte</a:t>
            </a:r>
            <a:endParaRPr lang="de-DE"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86263" y="446088"/>
            <a:ext cx="3655099" cy="5414962"/>
          </a:xfrm>
        </p:spPr>
      </p:pic>
      <p:sp>
        <p:nvSpPr>
          <p:cNvPr id="6" name="Textplatzhalter 5"/>
          <p:cNvSpPr>
            <a:spLocks noGrp="1"/>
          </p:cNvSpPr>
          <p:nvPr>
            <p:ph type="body" sz="half" idx="2"/>
          </p:nvPr>
        </p:nvSpPr>
        <p:spPr/>
        <p:txBody>
          <a:bodyPr/>
          <a:lstStyle/>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r>
              <a:rPr lang="de-DE" dirty="0" smtClean="0"/>
              <a:t>SHEN MEN Tor zur Seele</a:t>
            </a:r>
          </a:p>
          <a:p>
            <a:pPr marL="285750" indent="-285750">
              <a:buFont typeface="Arial" panose="020B0604020202020204" pitchFamily="34" charset="0"/>
              <a:buChar char="•"/>
            </a:pPr>
            <a:r>
              <a:rPr lang="de-DE" dirty="0" smtClean="0"/>
              <a:t>Vegetativum</a:t>
            </a:r>
          </a:p>
          <a:p>
            <a:pPr marL="285750" indent="-285750">
              <a:buFont typeface="Arial" panose="020B0604020202020204" pitchFamily="34" charset="0"/>
              <a:buChar char="•"/>
            </a:pPr>
            <a:r>
              <a:rPr lang="de-DE" dirty="0" smtClean="0"/>
              <a:t>Niere</a:t>
            </a:r>
          </a:p>
          <a:p>
            <a:pPr marL="285750" indent="-285750">
              <a:buFont typeface="Arial" panose="020B0604020202020204" pitchFamily="34" charset="0"/>
              <a:buChar char="•"/>
            </a:pPr>
            <a:r>
              <a:rPr lang="de-DE" dirty="0" smtClean="0"/>
              <a:t>Leber</a:t>
            </a:r>
          </a:p>
          <a:p>
            <a:pPr marL="285750" indent="-285750">
              <a:buFont typeface="Arial" panose="020B0604020202020204" pitchFamily="34" charset="0"/>
              <a:buChar char="•"/>
            </a:pPr>
            <a:r>
              <a:rPr lang="de-DE" dirty="0" smtClean="0"/>
              <a:t>Lunge</a:t>
            </a:r>
            <a:endParaRPr lang="de-DE" dirty="0"/>
          </a:p>
        </p:txBody>
      </p:sp>
    </p:spTree>
    <p:extLst>
      <p:ext uri="{BB962C8B-B14F-4D97-AF65-F5344CB8AC3E}">
        <p14:creationId xmlns:p14="http://schemas.microsoft.com/office/powerpoint/2010/main" val="1118357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Fetzen">
  <a:themeElements>
    <a:clrScheme name="Fetze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
  <TotalTime>0</TotalTime>
  <Words>822</Words>
  <Application>Microsoft Office PowerPoint</Application>
  <PresentationFormat>Breitbild</PresentationFormat>
  <Paragraphs>120</Paragraphs>
  <Slides>17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Century Gothic</vt:lpstr>
      <vt:lpstr>Wingdings 3</vt:lpstr>
      <vt:lpstr>Fetzen</vt:lpstr>
      <vt:lpstr>NADA Therapie: Eine neue Methode zur Entspannung und Steigerung der Selbstheilungskraft</vt:lpstr>
      <vt:lpstr>Woher kommt NADA? Was ist NADA?</vt:lpstr>
      <vt:lpstr>Was geschieht?  </vt:lpstr>
      <vt:lpstr>Für wen geeignet?  </vt:lpstr>
      <vt:lpstr>Wie geschieht es?  </vt:lpstr>
      <vt:lpstr>Kann es Komplikationen oder Schmerzen geben?  </vt:lpstr>
      <vt:lpstr>Was für ein Tee wird gereicht?  </vt:lpstr>
      <vt:lpstr>Ohrakupuntur</vt:lpstr>
      <vt:lpstr>NADA-Punkte</vt:lpstr>
      <vt:lpstr>NADA-Punkte</vt:lpstr>
      <vt:lpstr>Methode</vt:lpstr>
      <vt:lpstr>Methode in meiner Praxis</vt:lpstr>
      <vt:lpstr>Einsatzbereiche</vt:lpstr>
      <vt:lpstr>Einsatzbereiche in meiner Praxis</vt:lpstr>
      <vt:lpstr>Angebotene NADA Behandlung</vt:lpstr>
      <vt:lpstr>Verein für NADA Akupunktur Österreich</vt:lpstr>
      <vt:lpstr>Vielen Dank für Ihre Aufmerksamkeit!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NADA Therapie: Eine neue Methode zur Entspannung und Steigerung der Selbstheilungskraft</dc:title>
  <dc:creator>Jasmin</dc:creator>
  <cp:lastModifiedBy>Jasmin</cp:lastModifiedBy>
  <cp:revision>16</cp:revision>
  <dcterms:created xsi:type="dcterms:W3CDTF">2017-04-20T11:11:05Z</dcterms:created>
  <dcterms:modified xsi:type="dcterms:W3CDTF">2017-05-06T12:27:17Z</dcterms:modified>
</cp:coreProperties>
</file>